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82" r:id="rId21"/>
    <p:sldId id="274" r:id="rId22"/>
    <p:sldId id="275" r:id="rId23"/>
    <p:sldId id="276" r:id="rId24"/>
    <p:sldId id="277" r:id="rId25"/>
    <p:sldId id="278" r:id="rId26"/>
    <p:sldId id="280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Enze" initials="W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99" autoAdjust="0"/>
    <p:restoredTop sz="96327"/>
  </p:normalViewPr>
  <p:slideViewPr>
    <p:cSldViewPr snapToGrid="0" snapToObjects="1">
      <p:cViewPr varScale="1">
        <p:scale>
          <a:sx n="147" d="100"/>
          <a:sy n="147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1T14:25:09.054" idx="1">
    <p:pos x="10" y="10"/>
    <p:text/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9B12A0-6666-E74E-941B-906938A54062}" type="doc">
      <dgm:prSet loTypeId="urn:microsoft.com/office/officeart/2005/8/layout/hChevron3" loCatId="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EAC3CF77-37F0-5949-B2DD-05EB1E33AA03}">
      <dgm:prSet phldrT="[Text]"/>
      <dgm:spPr/>
      <dgm:t>
        <a:bodyPr/>
        <a:lstStyle/>
        <a:p>
          <a:r>
            <a:rPr lang="en-US" altLang="zh-CN" dirty="0"/>
            <a:t>Your</a:t>
          </a:r>
          <a:r>
            <a:rPr lang="zh-CN" altLang="en-US" dirty="0"/>
            <a:t> </a:t>
          </a:r>
          <a:r>
            <a:rPr lang="en-US" altLang="zh-CN" dirty="0"/>
            <a:t>business</a:t>
          </a:r>
          <a:endParaRPr lang="en-US" dirty="0"/>
        </a:p>
      </dgm:t>
    </dgm:pt>
    <dgm:pt modelId="{03634DC8-1202-6E43-9EFB-81E60852188F}" type="parTrans" cxnId="{FFEC3781-BB53-9E42-A345-15A615C2CF21}">
      <dgm:prSet/>
      <dgm:spPr/>
      <dgm:t>
        <a:bodyPr/>
        <a:lstStyle/>
        <a:p>
          <a:endParaRPr lang="en-US"/>
        </a:p>
      </dgm:t>
    </dgm:pt>
    <dgm:pt modelId="{C362EEC2-865E-0F49-82CF-ECCBE28BADB8}" type="sibTrans" cxnId="{FFEC3781-BB53-9E42-A345-15A615C2CF21}">
      <dgm:prSet/>
      <dgm:spPr/>
      <dgm:t>
        <a:bodyPr/>
        <a:lstStyle/>
        <a:p>
          <a:endParaRPr lang="en-US"/>
        </a:p>
      </dgm:t>
    </dgm:pt>
    <dgm:pt modelId="{1AAD4BD7-222E-9C43-ADB4-98C27988754D}">
      <dgm:prSet phldrT="[Text]"/>
      <dgm:spPr/>
      <dgm:t>
        <a:bodyPr/>
        <a:lstStyle/>
        <a:p>
          <a:r>
            <a:rPr lang="en-US" altLang="zh-CN" dirty="0"/>
            <a:t>All</a:t>
          </a:r>
          <a:r>
            <a:rPr lang="zh-CN" altLang="en-US" dirty="0"/>
            <a:t> </a:t>
          </a:r>
          <a:r>
            <a:rPr lang="en-US" altLang="zh-CN" dirty="0"/>
            <a:t>your</a:t>
          </a:r>
          <a:r>
            <a:rPr lang="zh-CN" altLang="en-US" dirty="0"/>
            <a:t> </a:t>
          </a:r>
          <a:r>
            <a:rPr lang="en-US" altLang="zh-CN" dirty="0"/>
            <a:t>business</a:t>
          </a:r>
          <a:r>
            <a:rPr lang="zh-CN" altLang="en-US" dirty="0"/>
            <a:t> </a:t>
          </a:r>
          <a:r>
            <a:rPr lang="en-US" altLang="zh-CN" dirty="0"/>
            <a:t>reviews</a:t>
          </a:r>
          <a:endParaRPr lang="en-US" dirty="0"/>
        </a:p>
      </dgm:t>
    </dgm:pt>
    <dgm:pt modelId="{481B738A-2E3A-9E4E-AE52-6307C2A612F0}" type="parTrans" cxnId="{22EB9100-6532-094B-A1DB-7DFFECDD7E42}">
      <dgm:prSet/>
      <dgm:spPr/>
      <dgm:t>
        <a:bodyPr/>
        <a:lstStyle/>
        <a:p>
          <a:endParaRPr lang="en-US"/>
        </a:p>
      </dgm:t>
    </dgm:pt>
    <dgm:pt modelId="{2541950A-0B09-CA48-94F3-A46FE8B4AB51}" type="sibTrans" cxnId="{22EB9100-6532-094B-A1DB-7DFFECDD7E42}">
      <dgm:prSet/>
      <dgm:spPr/>
      <dgm:t>
        <a:bodyPr/>
        <a:lstStyle/>
        <a:p>
          <a:endParaRPr lang="en-US"/>
        </a:p>
      </dgm:t>
    </dgm:pt>
    <dgm:pt modelId="{03B8FE35-F41E-F34F-B1D7-C7FA16F22CF7}">
      <dgm:prSet phldrT="[Text]"/>
      <dgm:spPr/>
      <dgm:t>
        <a:bodyPr/>
        <a:lstStyle/>
        <a:p>
          <a:r>
            <a:rPr lang="en-US" altLang="zh-CN" dirty="0"/>
            <a:t>All</a:t>
          </a:r>
          <a:r>
            <a:rPr lang="zh-CN" altLang="en-US" dirty="0"/>
            <a:t> </a:t>
          </a:r>
          <a:r>
            <a:rPr lang="en-US" altLang="zh-CN" dirty="0"/>
            <a:t>reviews</a:t>
          </a:r>
          <a:r>
            <a:rPr lang="zh-CN" altLang="en-US" dirty="0"/>
            <a:t> </a:t>
          </a:r>
          <a:r>
            <a:rPr lang="en-US" altLang="zh-CN" dirty="0"/>
            <a:t>contains</a:t>
          </a:r>
          <a:r>
            <a:rPr lang="zh-CN" altLang="en-US" dirty="0"/>
            <a:t> </a:t>
          </a:r>
          <a:r>
            <a:rPr lang="en-US" altLang="zh-CN" b="1" dirty="0"/>
            <a:t>delivery</a:t>
          </a:r>
          <a:endParaRPr lang="en-US" b="1" dirty="0"/>
        </a:p>
      </dgm:t>
    </dgm:pt>
    <dgm:pt modelId="{18562963-4A06-B743-A629-FA94A853A229}" type="parTrans" cxnId="{24D0CDC8-6614-CD42-B64E-69256D1CCE07}">
      <dgm:prSet/>
      <dgm:spPr/>
      <dgm:t>
        <a:bodyPr/>
        <a:lstStyle/>
        <a:p>
          <a:endParaRPr lang="en-US"/>
        </a:p>
      </dgm:t>
    </dgm:pt>
    <dgm:pt modelId="{7302B413-2B48-1546-823A-65866CA868DC}" type="sibTrans" cxnId="{24D0CDC8-6614-CD42-B64E-69256D1CCE07}">
      <dgm:prSet/>
      <dgm:spPr/>
      <dgm:t>
        <a:bodyPr/>
        <a:lstStyle/>
        <a:p>
          <a:endParaRPr lang="en-US"/>
        </a:p>
      </dgm:t>
    </dgm:pt>
    <dgm:pt modelId="{2A733CFD-9C58-D144-8364-92201A2DC393}" type="pres">
      <dgm:prSet presAssocID="{469B12A0-6666-E74E-941B-906938A54062}" presName="Name0" presStyleCnt="0">
        <dgm:presLayoutVars>
          <dgm:dir/>
          <dgm:resizeHandles val="exact"/>
        </dgm:presLayoutVars>
      </dgm:prSet>
      <dgm:spPr/>
    </dgm:pt>
    <dgm:pt modelId="{4BC9FE42-1B46-9B4F-AE5D-D08024DDBA57}" type="pres">
      <dgm:prSet presAssocID="{EAC3CF77-37F0-5949-B2DD-05EB1E33AA03}" presName="parTxOnly" presStyleLbl="node1" presStyleIdx="0" presStyleCnt="3">
        <dgm:presLayoutVars>
          <dgm:bulletEnabled val="1"/>
        </dgm:presLayoutVars>
      </dgm:prSet>
      <dgm:spPr/>
    </dgm:pt>
    <dgm:pt modelId="{0588C1D9-177F-B346-809F-508C77FD6C83}" type="pres">
      <dgm:prSet presAssocID="{C362EEC2-865E-0F49-82CF-ECCBE28BADB8}" presName="parSpace" presStyleCnt="0"/>
      <dgm:spPr/>
    </dgm:pt>
    <dgm:pt modelId="{71F6AD33-CB92-A144-B1D9-325A900BB2D9}" type="pres">
      <dgm:prSet presAssocID="{1AAD4BD7-222E-9C43-ADB4-98C27988754D}" presName="parTxOnly" presStyleLbl="node1" presStyleIdx="1" presStyleCnt="3">
        <dgm:presLayoutVars>
          <dgm:bulletEnabled val="1"/>
        </dgm:presLayoutVars>
      </dgm:prSet>
      <dgm:spPr/>
    </dgm:pt>
    <dgm:pt modelId="{59E198DF-C392-754B-85DD-D5082CE6940F}" type="pres">
      <dgm:prSet presAssocID="{2541950A-0B09-CA48-94F3-A46FE8B4AB51}" presName="parSpace" presStyleCnt="0"/>
      <dgm:spPr/>
    </dgm:pt>
    <dgm:pt modelId="{8BE103E9-761A-794F-B9B8-7C0EF1C90802}" type="pres">
      <dgm:prSet presAssocID="{03B8FE35-F41E-F34F-B1D7-C7FA16F22CF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22EB9100-6532-094B-A1DB-7DFFECDD7E42}" srcId="{469B12A0-6666-E74E-941B-906938A54062}" destId="{1AAD4BD7-222E-9C43-ADB4-98C27988754D}" srcOrd="1" destOrd="0" parTransId="{481B738A-2E3A-9E4E-AE52-6307C2A612F0}" sibTransId="{2541950A-0B09-CA48-94F3-A46FE8B4AB51}"/>
    <dgm:cxn modelId="{88E55011-5A30-9F4D-9906-E6E3B58A55D5}" type="presOf" srcId="{EAC3CF77-37F0-5949-B2DD-05EB1E33AA03}" destId="{4BC9FE42-1B46-9B4F-AE5D-D08024DDBA57}" srcOrd="0" destOrd="0" presId="urn:microsoft.com/office/officeart/2005/8/layout/hChevron3"/>
    <dgm:cxn modelId="{3AA39834-AC66-3F49-AFD5-337FE1E123CE}" type="presOf" srcId="{03B8FE35-F41E-F34F-B1D7-C7FA16F22CF7}" destId="{8BE103E9-761A-794F-B9B8-7C0EF1C90802}" srcOrd="0" destOrd="0" presId="urn:microsoft.com/office/officeart/2005/8/layout/hChevron3"/>
    <dgm:cxn modelId="{16FCC53B-4F64-1946-A808-A58D7E11CD48}" type="presOf" srcId="{469B12A0-6666-E74E-941B-906938A54062}" destId="{2A733CFD-9C58-D144-8364-92201A2DC393}" srcOrd="0" destOrd="0" presId="urn:microsoft.com/office/officeart/2005/8/layout/hChevron3"/>
    <dgm:cxn modelId="{0954A364-8926-E44D-B166-256B1592190E}" type="presOf" srcId="{1AAD4BD7-222E-9C43-ADB4-98C27988754D}" destId="{71F6AD33-CB92-A144-B1D9-325A900BB2D9}" srcOrd="0" destOrd="0" presId="urn:microsoft.com/office/officeart/2005/8/layout/hChevron3"/>
    <dgm:cxn modelId="{FFEC3781-BB53-9E42-A345-15A615C2CF21}" srcId="{469B12A0-6666-E74E-941B-906938A54062}" destId="{EAC3CF77-37F0-5949-B2DD-05EB1E33AA03}" srcOrd="0" destOrd="0" parTransId="{03634DC8-1202-6E43-9EFB-81E60852188F}" sibTransId="{C362EEC2-865E-0F49-82CF-ECCBE28BADB8}"/>
    <dgm:cxn modelId="{24D0CDC8-6614-CD42-B64E-69256D1CCE07}" srcId="{469B12A0-6666-E74E-941B-906938A54062}" destId="{03B8FE35-F41E-F34F-B1D7-C7FA16F22CF7}" srcOrd="2" destOrd="0" parTransId="{18562963-4A06-B743-A629-FA94A853A229}" sibTransId="{7302B413-2B48-1546-823A-65866CA868DC}"/>
    <dgm:cxn modelId="{20C41B23-5807-3640-8F4F-D5C3508AEAC6}" type="presParOf" srcId="{2A733CFD-9C58-D144-8364-92201A2DC393}" destId="{4BC9FE42-1B46-9B4F-AE5D-D08024DDBA57}" srcOrd="0" destOrd="0" presId="urn:microsoft.com/office/officeart/2005/8/layout/hChevron3"/>
    <dgm:cxn modelId="{79775EC4-2808-C64B-A873-5F5EA4116B24}" type="presParOf" srcId="{2A733CFD-9C58-D144-8364-92201A2DC393}" destId="{0588C1D9-177F-B346-809F-508C77FD6C83}" srcOrd="1" destOrd="0" presId="urn:microsoft.com/office/officeart/2005/8/layout/hChevron3"/>
    <dgm:cxn modelId="{C33B643A-B81E-AC42-96A0-E049FEACEB6B}" type="presParOf" srcId="{2A733CFD-9C58-D144-8364-92201A2DC393}" destId="{71F6AD33-CB92-A144-B1D9-325A900BB2D9}" srcOrd="2" destOrd="0" presId="urn:microsoft.com/office/officeart/2005/8/layout/hChevron3"/>
    <dgm:cxn modelId="{439192F9-985D-FB4C-9C7A-5E418BFCFF86}" type="presParOf" srcId="{2A733CFD-9C58-D144-8364-92201A2DC393}" destId="{59E198DF-C392-754B-85DD-D5082CE6940F}" srcOrd="3" destOrd="0" presId="urn:microsoft.com/office/officeart/2005/8/layout/hChevron3"/>
    <dgm:cxn modelId="{0FFBC0D1-2029-4748-8B85-F528EF95D6CC}" type="presParOf" srcId="{2A733CFD-9C58-D144-8364-92201A2DC393}" destId="{8BE103E9-761A-794F-B9B8-7C0EF1C9080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9FE42-1B46-9B4F-AE5D-D08024DDBA57}">
      <dsp:nvSpPr>
        <dsp:cNvPr id="0" name=""/>
        <dsp:cNvSpPr/>
      </dsp:nvSpPr>
      <dsp:spPr>
        <a:xfrm>
          <a:off x="3340" y="1886507"/>
          <a:ext cx="2921095" cy="11684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Your</a:t>
          </a:r>
          <a:r>
            <a:rPr lang="zh-CN" altLang="en-US" sz="2400" kern="1200" dirty="0"/>
            <a:t> </a:t>
          </a:r>
          <a:r>
            <a:rPr lang="en-US" altLang="zh-CN" sz="2400" kern="1200" dirty="0"/>
            <a:t>business</a:t>
          </a:r>
          <a:endParaRPr lang="en-US" sz="2400" kern="1200" dirty="0"/>
        </a:p>
      </dsp:txBody>
      <dsp:txXfrm>
        <a:off x="3340" y="1886507"/>
        <a:ext cx="2628986" cy="1168438"/>
      </dsp:txXfrm>
    </dsp:sp>
    <dsp:sp modelId="{71F6AD33-CB92-A144-B1D9-325A900BB2D9}">
      <dsp:nvSpPr>
        <dsp:cNvPr id="0" name=""/>
        <dsp:cNvSpPr/>
      </dsp:nvSpPr>
      <dsp:spPr>
        <a:xfrm>
          <a:off x="2340216" y="1886507"/>
          <a:ext cx="2921095" cy="11684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All</a:t>
          </a:r>
          <a:r>
            <a:rPr lang="zh-CN" altLang="en-US" sz="2400" kern="1200" dirty="0"/>
            <a:t> </a:t>
          </a:r>
          <a:r>
            <a:rPr lang="en-US" altLang="zh-CN" sz="2400" kern="1200" dirty="0"/>
            <a:t>your</a:t>
          </a:r>
          <a:r>
            <a:rPr lang="zh-CN" altLang="en-US" sz="2400" kern="1200" dirty="0"/>
            <a:t> </a:t>
          </a:r>
          <a:r>
            <a:rPr lang="en-US" altLang="zh-CN" sz="2400" kern="1200" dirty="0"/>
            <a:t>business</a:t>
          </a:r>
          <a:r>
            <a:rPr lang="zh-CN" altLang="en-US" sz="2400" kern="1200" dirty="0"/>
            <a:t> </a:t>
          </a:r>
          <a:r>
            <a:rPr lang="en-US" altLang="zh-CN" sz="2400" kern="1200" dirty="0"/>
            <a:t>reviews</a:t>
          </a:r>
          <a:endParaRPr lang="en-US" sz="2400" kern="1200" dirty="0"/>
        </a:p>
      </dsp:txBody>
      <dsp:txXfrm>
        <a:off x="2924435" y="1886507"/>
        <a:ext cx="1752657" cy="1168438"/>
      </dsp:txXfrm>
    </dsp:sp>
    <dsp:sp modelId="{8BE103E9-761A-794F-B9B8-7C0EF1C90802}">
      <dsp:nvSpPr>
        <dsp:cNvPr id="0" name=""/>
        <dsp:cNvSpPr/>
      </dsp:nvSpPr>
      <dsp:spPr>
        <a:xfrm>
          <a:off x="4677093" y="1886507"/>
          <a:ext cx="2921095" cy="11684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All</a:t>
          </a:r>
          <a:r>
            <a:rPr lang="zh-CN" altLang="en-US" sz="2400" kern="1200" dirty="0"/>
            <a:t> </a:t>
          </a:r>
          <a:r>
            <a:rPr lang="en-US" altLang="zh-CN" sz="2400" kern="1200" dirty="0"/>
            <a:t>reviews</a:t>
          </a:r>
          <a:r>
            <a:rPr lang="zh-CN" altLang="en-US" sz="2400" kern="1200" dirty="0"/>
            <a:t> </a:t>
          </a:r>
          <a:r>
            <a:rPr lang="en-US" altLang="zh-CN" sz="2400" kern="1200" dirty="0"/>
            <a:t>contains</a:t>
          </a:r>
          <a:r>
            <a:rPr lang="zh-CN" altLang="en-US" sz="2400" kern="1200" dirty="0"/>
            <a:t> </a:t>
          </a:r>
          <a:r>
            <a:rPr lang="en-US" altLang="zh-CN" sz="2400" b="1" kern="1200" dirty="0"/>
            <a:t>delivery</a:t>
          </a:r>
          <a:endParaRPr lang="en-US" sz="2400" b="1" kern="1200" dirty="0"/>
        </a:p>
      </dsp:txBody>
      <dsp:txXfrm>
        <a:off x="5261312" y="1886507"/>
        <a:ext cx="1752657" cy="1168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D841D-99E3-4ACC-94F4-C9C5A3448297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23990-A5FD-443F-B95E-9F2FCA3B77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9622-A9A2-F348-807D-B695FCE29C55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1097-C94F-EB42-8199-E746D7A28BE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A040201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C0C87-AB12-464E-9DA7-30CF688F42BC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A040201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A04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3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comments" Target="../comments/commen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5207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sz="6600" dirty="0">
                <a:latin typeface="+mn-lt"/>
              </a:rPr>
              <a:t>STAT628-Module</a:t>
            </a:r>
            <a:r>
              <a:rPr lang="zh-CN" altLang="en-US" sz="6600" dirty="0">
                <a:latin typeface="+mn-lt"/>
              </a:rPr>
              <a:t> </a:t>
            </a:r>
            <a:r>
              <a:rPr lang="en-US" altLang="zh-CN" sz="6600" dirty="0">
                <a:latin typeface="+mn-lt"/>
              </a:rPr>
              <a:t>3</a:t>
            </a:r>
            <a:r>
              <a:rPr lang="zh-CN" altLang="en-US" sz="6600" dirty="0">
                <a:latin typeface="+mn-lt"/>
              </a:rPr>
              <a:t>  </a:t>
            </a:r>
            <a:br>
              <a:rPr lang="en-US" altLang="zh-CN" sz="6600" dirty="0">
                <a:latin typeface="+mn-lt"/>
              </a:rPr>
            </a:br>
            <a:br>
              <a:rPr lang="en-US" altLang="zh-CN" sz="6600" dirty="0">
                <a:latin typeface="+mn-lt"/>
              </a:rPr>
            </a:b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for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pizza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business</a:t>
            </a:r>
            <a:br>
              <a:rPr lang="en-US" altLang="zh-CN" sz="6600" dirty="0">
                <a:latin typeface="+mn-lt"/>
              </a:rPr>
            </a:br>
            <a:endParaRPr lang="en-US" sz="66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8764" y="4251036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Yicen Liu</a:t>
            </a:r>
          </a:p>
          <a:p>
            <a:pPr algn="l"/>
            <a:r>
              <a:rPr lang="en-US" sz="2800" dirty="0"/>
              <a:t>Hua Tong</a:t>
            </a:r>
          </a:p>
          <a:p>
            <a:pPr algn="l"/>
            <a:r>
              <a:rPr lang="en-US" sz="2800" dirty="0"/>
              <a:t>Enze Wang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673" y="-1982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Suggestion-Method</a:t>
            </a:r>
            <a:endParaRPr lang="en-US" sz="3600" dirty="0">
              <a:latin typeface="+mn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598" y="2121188"/>
            <a:ext cx="602442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review.json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1560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sz="2000" dirty="0"/>
              <a:t>125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nouns.</a:t>
            </a:r>
          </a:p>
          <a:p>
            <a:endParaRPr lang="en-US" altLang="zh-CN" sz="2000" dirty="0"/>
          </a:p>
          <a:p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method: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Lasso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</a:p>
          <a:p>
            <a:endParaRPr lang="en-US" altLang="zh-CN" sz="2000" dirty="0"/>
          </a:p>
          <a:p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frequency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noun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rating.</a:t>
            </a:r>
            <a:r>
              <a:rPr lang="zh-CN" altLang="en-US" sz="2000" dirty="0"/>
              <a:t> </a:t>
            </a:r>
            <a:r>
              <a:rPr lang="en-US" altLang="zh-CN" sz="2000" dirty="0"/>
              <a:t>Whether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necessary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add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menu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increase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rating?</a:t>
            </a:r>
          </a:p>
          <a:p>
            <a:endParaRPr lang="en-US" sz="2000" dirty="0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253018" y="1960880"/>
          <a:ext cx="5784275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Review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Salad</a:t>
                      </a:r>
                      <a:r>
                        <a:rPr lang="zh-CN" altLang="en-US" b="1" dirty="0">
                          <a:effectLst/>
                        </a:rPr>
                        <a:t> </a:t>
                      </a:r>
                      <a:endParaRPr lang="en-US" altLang="zh-CN" b="1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(X1)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Chicken</a:t>
                      </a:r>
                      <a:r>
                        <a:rPr lang="zh-CN" altLang="en-US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/>
                        </a:rPr>
                        <a:t>(X2)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Beer</a:t>
                      </a:r>
                    </a:p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(X3)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Review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Review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Review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3"/>
    </mc:Choice>
    <mc:Fallback xmlns="">
      <p:transition spd="slow" advTm="23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333" y="1042939"/>
            <a:ext cx="5796676" cy="4351338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About</a:t>
            </a:r>
            <a:r>
              <a:rPr lang="zh-CN" altLang="en-US" sz="1800" dirty="0"/>
              <a:t> </a:t>
            </a:r>
            <a:r>
              <a:rPr lang="en-US" altLang="zh-CN" sz="1800" dirty="0"/>
              <a:t>50</a:t>
            </a:r>
            <a:r>
              <a:rPr lang="zh-CN" altLang="en-US" sz="1800" dirty="0"/>
              <a:t> </a:t>
            </a:r>
            <a:r>
              <a:rPr lang="en-US" altLang="zh-CN" sz="1800" dirty="0"/>
              <a:t>significant</a:t>
            </a:r>
            <a:r>
              <a:rPr lang="zh-CN" altLang="en-US" sz="1800" dirty="0"/>
              <a:t> </a:t>
            </a:r>
            <a:r>
              <a:rPr lang="en-US" altLang="zh-CN" sz="1800" dirty="0"/>
              <a:t>food</a:t>
            </a:r>
            <a:r>
              <a:rPr lang="zh-CN" altLang="en-US" sz="1800" dirty="0"/>
              <a:t> </a:t>
            </a:r>
            <a:r>
              <a:rPr lang="en-US" altLang="zh-CN" sz="1800" dirty="0"/>
              <a:t>nouns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Lasso</a:t>
            </a:r>
            <a:r>
              <a:rPr lang="zh-CN" altLang="en-US" sz="1800" dirty="0"/>
              <a:t> </a:t>
            </a:r>
            <a:r>
              <a:rPr lang="en-US" altLang="zh-CN" sz="1800" dirty="0"/>
              <a:t>Regression</a:t>
            </a:r>
          </a:p>
          <a:p>
            <a:endParaRPr lang="en-US" altLang="zh-CN" sz="1800" dirty="0"/>
          </a:p>
          <a:p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frequent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reviews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beer,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wine,</a:t>
            </a:r>
            <a:r>
              <a:rPr lang="zh-CN" altLang="en-US" sz="1800" b="1" dirty="0"/>
              <a:t> </a:t>
            </a:r>
            <a:r>
              <a:rPr lang="en-US" sz="1800" b="1" dirty="0"/>
              <a:t>sausage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sz="1800" b="1" dirty="0"/>
              <a:t>mozzarella</a:t>
            </a:r>
            <a:r>
              <a:rPr lang="en-US" altLang="zh-CN" sz="1800" b="1" dirty="0"/>
              <a:t>...</a:t>
            </a:r>
            <a:r>
              <a:rPr lang="zh-CN" altLang="en-US" sz="1800" b="1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mean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review</a:t>
            </a:r>
            <a:r>
              <a:rPr lang="zh-CN" altLang="en-US" sz="1800" dirty="0"/>
              <a:t> </a:t>
            </a:r>
            <a:r>
              <a:rPr lang="en-US" altLang="zh-CN" sz="1800" dirty="0"/>
              <a:t>star</a:t>
            </a:r>
            <a:r>
              <a:rPr lang="zh-CN" altLang="en-US" sz="1800" dirty="0"/>
              <a:t> </a:t>
            </a:r>
            <a:r>
              <a:rPr lang="en-US" altLang="zh-CN" sz="1800" dirty="0"/>
              <a:t>rating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increase.</a:t>
            </a:r>
          </a:p>
          <a:p>
            <a:endParaRPr lang="en-US" altLang="zh-CN" sz="1800" dirty="0"/>
          </a:p>
          <a:p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frequent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reviews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sz="1800" b="1" dirty="0"/>
              <a:t>shrimp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sz="1800" b="1" dirty="0"/>
              <a:t>fish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sz="1800" b="1" dirty="0"/>
              <a:t>marinara</a:t>
            </a:r>
            <a:r>
              <a:rPr lang="en-US" altLang="zh-CN" sz="1800" b="1" dirty="0"/>
              <a:t>...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mean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review</a:t>
            </a:r>
            <a:r>
              <a:rPr lang="zh-CN" altLang="en-US" sz="1800" dirty="0"/>
              <a:t> </a:t>
            </a:r>
            <a:r>
              <a:rPr lang="en-US" altLang="zh-CN" sz="1800" dirty="0"/>
              <a:t>star</a:t>
            </a:r>
            <a:r>
              <a:rPr lang="zh-CN" altLang="en-US" sz="1800" dirty="0"/>
              <a:t> </a:t>
            </a:r>
            <a:r>
              <a:rPr lang="en-US" altLang="zh-CN" sz="1800" dirty="0"/>
              <a:t>rating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decrease.</a:t>
            </a:r>
          </a:p>
          <a:p>
            <a:pPr marL="0" indent="0">
              <a:buNone/>
            </a:pPr>
            <a:endParaRPr lang="en-US" altLang="zh-CN" sz="1800" dirty="0"/>
          </a:p>
          <a:p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search</a:t>
            </a:r>
            <a:r>
              <a:rPr lang="zh-CN" altLang="en-US" sz="1800" dirty="0"/>
              <a:t> </a:t>
            </a:r>
            <a:r>
              <a:rPr lang="en-US" altLang="zh-CN" sz="1800" dirty="0"/>
              <a:t>your</a:t>
            </a:r>
            <a:r>
              <a:rPr lang="zh-CN" altLang="en-US" sz="1800" dirty="0"/>
              <a:t> </a:t>
            </a:r>
            <a:r>
              <a:rPr lang="en-US" altLang="zh-CN" sz="1800" dirty="0"/>
              <a:t>review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find</a:t>
            </a:r>
            <a:r>
              <a:rPr lang="zh-CN" altLang="en-US" sz="1800" dirty="0"/>
              <a:t> </a:t>
            </a:r>
            <a:r>
              <a:rPr lang="en-US" altLang="zh-CN" sz="1800" dirty="0"/>
              <a:t>whether</a:t>
            </a:r>
            <a:r>
              <a:rPr lang="zh-CN" altLang="en-US" sz="1800" dirty="0"/>
              <a:t> </a:t>
            </a:r>
            <a:r>
              <a:rPr lang="en-US" altLang="zh-CN" sz="1800" dirty="0"/>
              <a:t>target</a:t>
            </a:r>
            <a:r>
              <a:rPr lang="zh-CN" altLang="en-US" sz="1800" dirty="0"/>
              <a:t> </a:t>
            </a:r>
            <a:r>
              <a:rPr lang="en-US" altLang="zh-CN" sz="1800" dirty="0"/>
              <a:t>food</a:t>
            </a:r>
            <a:r>
              <a:rPr lang="zh-CN" altLang="en-US" sz="1800" dirty="0"/>
              <a:t> </a:t>
            </a:r>
            <a:r>
              <a:rPr lang="en-US" altLang="zh-CN" sz="1800" dirty="0"/>
              <a:t>noun</a:t>
            </a:r>
            <a:r>
              <a:rPr lang="zh-CN" altLang="en-US" sz="1800" dirty="0"/>
              <a:t> </a:t>
            </a:r>
            <a:r>
              <a:rPr lang="en-US" altLang="zh-CN" sz="1800" dirty="0"/>
              <a:t>occur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not,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build</a:t>
            </a:r>
            <a:r>
              <a:rPr lang="zh-CN" altLang="en-US" sz="1800" dirty="0"/>
              <a:t> </a:t>
            </a:r>
            <a:r>
              <a:rPr lang="en-US" sz="1800" dirty="0"/>
              <a:t>customized</a:t>
            </a:r>
            <a:r>
              <a:rPr lang="zh-CN" altLang="en-US" sz="1800" dirty="0"/>
              <a:t> </a:t>
            </a:r>
            <a:r>
              <a:rPr lang="en-US" altLang="zh-CN" sz="1800" dirty="0"/>
              <a:t>suggestion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you.</a:t>
            </a:r>
            <a:r>
              <a:rPr lang="zh-CN" altLang="en-US" sz="1800" dirty="0"/>
              <a:t> </a:t>
            </a:r>
            <a:r>
              <a:rPr lang="en-US" altLang="zh-CN" sz="1800" dirty="0"/>
              <a:t>(Offer</a:t>
            </a:r>
            <a:r>
              <a:rPr lang="zh-CN" altLang="en-US" sz="1800" dirty="0"/>
              <a:t> </a:t>
            </a:r>
            <a:r>
              <a:rPr lang="en-US" altLang="zh-CN" sz="1800" dirty="0"/>
              <a:t>beer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avoid</a:t>
            </a:r>
            <a:r>
              <a:rPr lang="zh-CN" altLang="en-US" sz="1800" dirty="0"/>
              <a:t> </a:t>
            </a:r>
            <a:r>
              <a:rPr lang="en-US" altLang="zh-CN" sz="1800" dirty="0"/>
              <a:t>shrimp...)</a:t>
            </a:r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8673" y="-1982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Suggestion-Results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349743" y="1253331"/>
          <a:ext cx="3991034" cy="25603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95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Word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Coefficients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beer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0.0420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wine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0.0732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sausage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0.0394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bacon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0.0735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mozzarella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0.1091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...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...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49743" y="4127341"/>
            <a:ext cx="3728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coefficients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means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that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positively correlated with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 ratings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3"/>
    </mc:Choice>
    <mc:Fallback xmlns="">
      <p:transition spd="slow" advTm="2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66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55" y="-1798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Attitude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Function</a:t>
            </a:r>
            <a:endParaRPr lang="en-US" sz="36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820" y="1524000"/>
            <a:ext cx="54291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judge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attitude: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coke!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pizza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!”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Count: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elements: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good,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   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elements: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good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&gt;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else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&lt;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(-1)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else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=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	Neutral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(0)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A0204"/>
                <a:ea typeface="等线" panose="02010600030101010101" pitchFamily="2" charset="-122"/>
              </a:rPr>
              <a:t>Don’t</a:t>
            </a:r>
            <a:r>
              <a:rPr lang="zh-CN" altLang="en-US" dirty="0">
                <a:solidFill>
                  <a:prstClr val="black"/>
                </a:solidFill>
                <a:latin typeface="Calibri" panose="020F05020202040A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A0204"/>
                <a:ea typeface="等线" panose="02010600030101010101" pitchFamily="2" charset="-122"/>
              </a:rPr>
              <a:t>worry!</a:t>
            </a:r>
            <a:r>
              <a:rPr lang="zh-CN" altLang="en-US" dirty="0">
                <a:solidFill>
                  <a:prstClr val="black"/>
                </a:solidFill>
                <a:latin typeface="Calibri" panose="020F05020202040A0204"/>
                <a:ea typeface="等线" panose="02010600030101010101" pitchFamily="2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Many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contain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neither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list,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lot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neutral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641600" y="2807855"/>
            <a:ext cx="526473" cy="3509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641600" y="3887665"/>
            <a:ext cx="526473" cy="3509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62619" y="1524434"/>
            <a:ext cx="46501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it is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delicious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totally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sick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here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perfect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way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build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function.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Further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study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make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our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function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better.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3953428" y="946768"/>
            <a:ext cx="2751908" cy="1097969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reverse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adverb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“no”,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”not”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“never”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front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8918106" y="2709340"/>
            <a:ext cx="2751908" cy="89899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reverse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“no”,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”not”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“never”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front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1"/>
    </mc:Choice>
    <mc:Fallback xmlns="">
      <p:transition spd="slow" advTm="3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1655" y="-1798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Split</a:t>
            </a:r>
            <a:endParaRPr lang="en-US" sz="36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2493" y="706836"/>
            <a:ext cx="1142311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After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cleaning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by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lowercase 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 lemmatization.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judge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towards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coke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!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pizza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!”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Split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by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!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?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etc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which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usually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used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cut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sentence.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[“it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”,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“the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pizza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”, “ 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     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           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Find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small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contain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combine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big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	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Judge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toward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(1)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27817" y="4467496"/>
            <a:ext cx="3169920" cy="635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attitude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pizza</a:t>
            </a:r>
            <a:r>
              <a:rPr lang="zh-CN" altLang="en-US" dirty="0"/>
              <a:t> </a:t>
            </a:r>
            <a:r>
              <a:rPr lang="en-US" altLang="zh-CN" dirty="0"/>
              <a:t>now!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3646" y="1644867"/>
            <a:ext cx="4611189" cy="635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contains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targets</a:t>
            </a:r>
            <a:r>
              <a:rPr lang="zh-CN" altLang="en-US" dirty="0"/>
              <a:t> </a:t>
            </a:r>
            <a:r>
              <a:rPr lang="en-US" altLang="zh-CN" dirty="0"/>
              <a:t>here!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4"/>
    </mc:Choice>
    <mc:Fallback xmlns="">
      <p:transition spd="slow" advTm="20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1655" y="-874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Matrix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404289" y="3023687"/>
          <a:ext cx="471978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rating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(Y)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food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(X1)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pizza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(X2)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c</a:t>
                      </a:r>
                      <a:r>
                        <a:rPr lang="en-US" sz="1600" b="1" dirty="0">
                          <a:effectLst/>
                          <a:latin typeface="+mn-lt"/>
                        </a:rPr>
                        <a:t>heese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(X3)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5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-1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nan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nan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Review3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3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nan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424398" y="2858554"/>
          <a:ext cx="4622800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food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(X1)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pizza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(X2)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c</a:t>
                      </a:r>
                      <a:r>
                        <a:rPr lang="en-US" sz="1600" b="1" dirty="0">
                          <a:effectLst/>
                          <a:latin typeface="+mn-lt"/>
                        </a:rPr>
                        <a:t>heese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(X3)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+mn-lt"/>
                        </a:rPr>
                        <a:t>good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+mn-lt"/>
                        </a:rPr>
                        <a:t>delicious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delicious,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great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affordable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Review3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respectful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nice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799" y="1377086"/>
            <a:ext cx="5251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review’s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toward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noun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neutral;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-1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does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contain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1538927"/>
            <a:ext cx="54270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count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contains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what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when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noun.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have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corresponding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count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list.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Total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lists.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85"/>
    </mc:Choice>
    <mc:Fallback xmlns="">
      <p:transition spd="slow" advTm="19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Suggestion-Significance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test</a:t>
            </a:r>
            <a:endParaRPr lang="en-US" sz="3600" dirty="0">
              <a:latin typeface="+mn-lt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099" y="1253331"/>
            <a:ext cx="11353802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review.json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1560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286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nouns</a:t>
            </a:r>
            <a:r>
              <a:rPr lang="zh-CN" altLang="en-US" sz="2000" dirty="0"/>
              <a:t> </a:t>
            </a:r>
            <a:r>
              <a:rPr lang="en-US" altLang="zh-CN" sz="2000" dirty="0"/>
              <a:t>including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service.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method:</a:t>
            </a:r>
            <a:r>
              <a:rPr lang="zh-CN" altLang="en-US" sz="2000" dirty="0"/>
              <a:t> </a:t>
            </a:r>
            <a:r>
              <a:rPr lang="en-US" altLang="zh-CN" sz="2000" dirty="0"/>
              <a:t>ANOVA,</a:t>
            </a:r>
            <a:r>
              <a:rPr lang="zh-CN" altLang="en-US" sz="2000" dirty="0"/>
              <a:t> </a:t>
            </a:r>
            <a:r>
              <a:rPr lang="en-US" altLang="zh-CN" sz="2000" dirty="0"/>
              <a:t>T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whether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  <a:r>
              <a:rPr lang="zh-CN" altLang="en-US" sz="2000" dirty="0"/>
              <a:t> </a:t>
            </a:r>
            <a:r>
              <a:rPr lang="en-US" altLang="zh-CN" sz="2000" dirty="0"/>
              <a:t>among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positive,</a:t>
            </a:r>
            <a:r>
              <a:rPr lang="zh-CN" altLang="en-US" sz="2000" dirty="0"/>
              <a:t> </a:t>
            </a:r>
            <a:r>
              <a:rPr lang="en-US" altLang="zh-CN" sz="2000" dirty="0"/>
              <a:t>neutral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negative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towards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sz="2000" dirty="0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13395" y="3937073"/>
          <a:ext cx="9045304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1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1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Word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Review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star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rating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of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1" dirty="0"/>
                        <a:t>positive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reviews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/>
                        <a:t>Review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star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rating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of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1" dirty="0"/>
                        <a:t>neutral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reviews</a:t>
                      </a:r>
                      <a:endParaRPr lang="en-US" b="0" dirty="0"/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/>
                        <a:t>Review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star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rating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of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1" dirty="0"/>
                        <a:t>negative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reviews</a:t>
                      </a:r>
                      <a:endParaRPr lang="en-US" b="0" dirty="0"/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pizza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X1=[3,4,5,5,3,2,...]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X2=[2,3,4,3,3,1,...]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X3=[1,3,1,2,3,2,...]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delivery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X1=[5,4,3,5,5,2,...]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X2=[5,3,3,3,3,1,...]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X3=[2,3,5,2,1,2,...]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9"/>
    </mc:Choice>
    <mc:Fallback xmlns="">
      <p:transition spd="slow" advTm="15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700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Suggestion-Results</a:t>
            </a:r>
            <a:endParaRPr lang="en-US" sz="36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7237" y="1720840"/>
            <a:ext cx="42764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ANOVA: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110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keywords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whose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enough,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their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difference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among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rating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neutral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significant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test: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110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keywords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above,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rating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significantly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larger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But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you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increase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more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avoid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5166556" y="2069992"/>
          <a:ext cx="6914197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0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Keyword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Mean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star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rating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positive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reviews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Mean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star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rating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negative</a:t>
                      </a:r>
                      <a:r>
                        <a:rPr lang="zh-CN" alt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reviews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Difference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positive-negative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pizza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66556" y="1308623"/>
            <a:ext cx="650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test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results.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Most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rating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larger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ones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0"/>
    </mc:Choice>
    <mc:Fallback xmlns="">
      <p:transition spd="slow" advTm="19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700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Suggestion-How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We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Give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1196" y="4220589"/>
          <a:ext cx="6991929" cy="16764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998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5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0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Keyword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pizza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snob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delivery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68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lazy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unprofessional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staff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unprofessional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disorganized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1197" y="1839869"/>
          <a:ext cx="6991929" cy="16764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98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Keyword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pizza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delicious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delivery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delicious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free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fresh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staff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clean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delicious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fresh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11197" y="797696"/>
            <a:ext cx="1036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difficult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give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suggestion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“good”,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“nice”.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But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easy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give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suggestion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keyword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their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count: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1197" y="3629891"/>
            <a:ext cx="846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keyword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their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count: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8996" y="2614228"/>
            <a:ext cx="2207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write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suggestions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both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sides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110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keywords.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total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220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suggestions.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68"/>
    </mc:Choice>
    <mc:Fallback xmlns="">
      <p:transition spd="slow" advTm="37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7763" y="-1428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Suggestion-How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We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Give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373147" y="-97795"/>
          <a:ext cx="7601529" cy="4941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165872" y="1650541"/>
            <a:ext cx="3652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neutral,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counts.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customized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you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increase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avoid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(overall)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3911" y="997478"/>
            <a:ext cx="292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find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more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than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delivery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147" y="3365245"/>
            <a:ext cx="11125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Samp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le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Suggestion: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There are total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9 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reviews mention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delivery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2 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of them are positive,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6 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of them are neutral,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1 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of them are negative.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The top positive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 in overall analysis are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delicious free fresh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. It is a good idea to perfect your delivery food to be more delicious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 fresh and economical to win more positive reviews.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The top negative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 in overall analysis are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rude lazy unprofessional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. Customers 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ove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delive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 their food faster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A0204"/>
                <a:ea typeface="+mn-ea"/>
                <a:cs typeface="+mn-cs"/>
              </a:rPr>
              <a:t> mannerly and get food fresh as in restaurants; please improve your delivery speed and quality.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172559" y="3826366"/>
            <a:ext cx="1489165" cy="67926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Customized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8735849" y="4209470"/>
            <a:ext cx="1964116" cy="67926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A0204"/>
                <a:ea typeface="等线" panose="02010600030101010101" pitchFamily="2" charset="-122"/>
                <a:cs typeface="+mn-cs"/>
              </a:rPr>
              <a:t>business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A0204"/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99"/>
    </mc:Choice>
    <mc:Fallback xmlns="">
      <p:transition spd="slow" advTm="20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62" y="-2070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Application-Basic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Information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562" y="1374338"/>
            <a:ext cx="36174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Welcome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visit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on: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https://ewang36.shinyapps.io/m_3_app/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Choose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city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(﻿Madison,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Cleveland,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Pittsburgh,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Urbana-Champaign),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name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address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left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column.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those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three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inputs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determine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unique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pizza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just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like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business_id.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All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information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column.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102" y="1265381"/>
            <a:ext cx="8080898" cy="5091544"/>
          </a:xfrm>
          <a:prstGeom prst="rect">
            <a:avLst/>
          </a:prstGeom>
        </p:spPr>
      </p:pic>
      <p:pic>
        <p:nvPicPr>
          <p:cNvPr id="3" name="声音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058" y="623528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2"/>
    </mc:Choice>
    <mc:Fallback xmlns="">
      <p:transition spd="slow" advTm="25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18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Introduction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and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818" y="1260691"/>
            <a:ext cx="11176462" cy="5365102"/>
          </a:xfrm>
        </p:spPr>
        <p:txBody>
          <a:bodyPr>
            <a:normAutofit/>
          </a:bodyPr>
          <a:lstStyle/>
          <a:p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data-driven and</a:t>
            </a:r>
            <a:r>
              <a:rPr lang="zh-CN" altLang="en-US" dirty="0"/>
              <a:t> </a:t>
            </a:r>
            <a:r>
              <a:rPr lang="en-US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Yelp</a:t>
            </a:r>
          </a:p>
          <a:p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json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900000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36</a:t>
            </a:r>
            <a:r>
              <a:rPr lang="en-US" altLang="zh-CN" dirty="0"/>
              <a:t>000</a:t>
            </a:r>
            <a:r>
              <a:rPr lang="zh-CN" altLang="en-US" dirty="0"/>
              <a:t> </a:t>
            </a:r>
            <a:r>
              <a:rPr lang="en-US" altLang="zh-CN" dirty="0"/>
              <a:t>businesses.</a:t>
            </a:r>
          </a:p>
          <a:p>
            <a:pPr marL="0" indent="0">
              <a:buNone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study?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provide?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model?</a:t>
            </a:r>
          </a:p>
          <a:p>
            <a:endParaRPr lang="en-US" altLang="zh-CN" dirty="0"/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json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csv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</a:p>
          <a:p>
            <a:r>
              <a:rPr lang="en-US" dirty="0"/>
              <a:t>Unfold</a:t>
            </a:r>
            <a:r>
              <a:rPr lang="zh-CN" altLang="en-US" dirty="0"/>
              <a:t> </a:t>
            </a:r>
            <a:r>
              <a:rPr lang="en-US" dirty="0"/>
              <a:t>integrated</a:t>
            </a:r>
            <a:r>
              <a:rPr lang="zh-CN" altLang="en-US" dirty="0"/>
              <a:t> </a:t>
            </a:r>
            <a:r>
              <a:rPr lang="en-US" altLang="zh-CN" dirty="0"/>
              <a:t>columns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attributes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2"/>
    </mc:Choice>
    <mc:Fallback xmlns="">
      <p:transition spd="slow" advTm="1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544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Application-Basic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Information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782" y="1108363"/>
            <a:ext cx="6318971" cy="5634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041" y="1108363"/>
            <a:ext cx="4018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Five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column: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Basic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Information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including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location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map.</a:t>
            </a:r>
          </a:p>
        </p:txBody>
      </p:sp>
      <p:pic>
        <p:nvPicPr>
          <p:cNvPr id="3" name="声音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884" y="625519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1"/>
    </mc:Choice>
    <mc:Fallback xmlns="">
      <p:transition spd="slow" advTm="9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68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Application-Basic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Information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396815" y="1002397"/>
            <a:ext cx="1093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also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position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(red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line)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star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rating,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average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star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rating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total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number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basic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information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too.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28" y="1957593"/>
            <a:ext cx="4350766" cy="47610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661" y="1818256"/>
            <a:ext cx="4380902" cy="4900407"/>
          </a:xfrm>
          <a:prstGeom prst="rect">
            <a:avLst/>
          </a:prstGeom>
        </p:spPr>
      </p:pic>
      <p:pic>
        <p:nvPicPr>
          <p:cNvPr id="3" name="声音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133" y="62313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52"/>
    </mc:Choice>
    <mc:Fallback xmlns="">
      <p:transition spd="slow" advTm="13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5936" y="-738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166" y="1570181"/>
            <a:ext cx="48673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should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attributes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increase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star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rating.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customized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reality.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kinds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attributes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304" y="884418"/>
            <a:ext cx="6295580" cy="5823679"/>
          </a:xfrm>
          <a:prstGeom prst="rect">
            <a:avLst/>
          </a:prstGeom>
        </p:spPr>
      </p:pic>
      <p:pic>
        <p:nvPicPr>
          <p:cNvPr id="2" name="声音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484" y="622073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27"/>
    </mc:Choice>
    <mc:Fallback xmlns="">
      <p:transition spd="slow" advTm="16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5142" y="-2678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3490"/>
            <a:ext cx="5934190" cy="60101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4811" y="1204921"/>
            <a:ext cx="58511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should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expand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menu.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customized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occurrence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reviews.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kinds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suggestion: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add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(Positive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not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keep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(Positive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fix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(Negative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avoid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(Negative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not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page.</a:t>
            </a:r>
          </a:p>
          <a:p>
            <a:endParaRPr lang="en-US" altLang="zh-CN" dirty="0"/>
          </a:p>
        </p:txBody>
      </p:sp>
      <p:pic>
        <p:nvPicPr>
          <p:cNvPr id="5" name="声音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811" y="622785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53"/>
    </mc:Choice>
    <mc:Fallback xmlns="">
      <p:transition spd="slow" advTm="23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9034" y="-2955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197" y="999605"/>
            <a:ext cx="34389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customized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here: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noun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Total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number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mention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it: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Positive,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Neutral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Negative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number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Top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Positive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keywords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overall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Top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Negative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keywords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overall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146" y="764309"/>
            <a:ext cx="8541312" cy="5898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35365" y="5770525"/>
            <a:ext cx="390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See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attitude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声音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419" y="620476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77"/>
    </mc:Choice>
    <mc:Fallback xmlns="">
      <p:transition spd="slow" advTm="61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91" y="-18343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Summary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817" y="961303"/>
            <a:ext cx="11402291" cy="49353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Advantage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Most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customized</a:t>
            </a:r>
            <a:r>
              <a:rPr lang="zh-CN" altLang="en-US" sz="2000" dirty="0"/>
              <a:t> </a:t>
            </a:r>
            <a:r>
              <a:rPr lang="en-US" altLang="zh-CN" sz="2000" dirty="0"/>
              <a:t>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Shiny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constructive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informative 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altLang="zh-CN" sz="2000" dirty="0"/>
              <a:t>Disadvantage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attitude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perfect.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still</a:t>
            </a:r>
            <a:r>
              <a:rPr lang="zh-CN" altLang="en-US" sz="2000" dirty="0"/>
              <a:t> </a:t>
            </a:r>
            <a:r>
              <a:rPr lang="en-US" altLang="zh-CN" sz="2000" dirty="0"/>
              <a:t>expand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noun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list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positive,</a:t>
            </a:r>
            <a:r>
              <a:rPr lang="zh-CN" altLang="en-US" sz="2000" dirty="0"/>
              <a:t> </a:t>
            </a:r>
            <a:r>
              <a:rPr lang="en-US" altLang="zh-CN" sz="2000" dirty="0"/>
              <a:t>negative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list.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perfect</a:t>
            </a:r>
            <a:r>
              <a:rPr lang="zh-CN" altLang="en-US" sz="2000" dirty="0"/>
              <a:t> </a:t>
            </a:r>
            <a:r>
              <a:rPr lang="en-US" altLang="zh-CN" sz="2000" dirty="0"/>
              <a:t>way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lasso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count</a:t>
            </a:r>
            <a:r>
              <a:rPr lang="zh-CN" altLang="en-US" sz="2000" dirty="0"/>
              <a:t> </a:t>
            </a:r>
            <a:r>
              <a:rPr lang="en-US" altLang="zh-CN" sz="2000" dirty="0"/>
              <a:t>matrix.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advanced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build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model.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Further</a:t>
            </a:r>
            <a:r>
              <a:rPr lang="zh-CN" altLang="en-US" sz="2000" dirty="0"/>
              <a:t> </a:t>
            </a:r>
            <a:r>
              <a:rPr lang="en-US" altLang="zh-CN" sz="2000" dirty="0"/>
              <a:t>study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make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detailed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informative</a:t>
            </a:r>
            <a:r>
              <a:rPr lang="zh-CN" altLang="en-US" sz="2000" dirty="0"/>
              <a:t> </a:t>
            </a:r>
            <a:r>
              <a:rPr lang="en-US" sz="2000" dirty="0"/>
              <a:t>customized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part.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5" name="声音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454" y="629547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9"/>
    </mc:Choice>
    <mc:Fallback xmlns="">
      <p:transition spd="slow" advTm="2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03" y="1996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Thank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you!</a:t>
            </a:r>
            <a:endParaRPr lang="en-US" sz="36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571" y="1385888"/>
            <a:ext cx="80031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A04020102020204" pitchFamily="34" charset="0"/>
              <a:buChar char="•"/>
            </a:pPr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application: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A04020102020204" pitchFamily="34" charset="0"/>
              <a:buChar char="•"/>
            </a:pPr>
            <a:r>
              <a:rPr lang="en-US" altLang="zh-CN" dirty="0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Code: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wash,</a:t>
            </a:r>
            <a:r>
              <a:rPr lang="zh-CN" altLang="en-US" dirty="0"/>
              <a:t> </a:t>
            </a:r>
            <a:r>
              <a:rPr lang="en-US" altLang="zh-CN" dirty="0"/>
              <a:t>EDA,</a:t>
            </a:r>
            <a:r>
              <a:rPr lang="zh-CN" altLang="en-US" dirty="0"/>
              <a:t> </a:t>
            </a:r>
            <a:r>
              <a:rPr lang="en-US" altLang="zh-CN" dirty="0"/>
              <a:t>menu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writer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endParaRPr lang="en-US" altLang="zh-CN" dirty="0"/>
          </a:p>
          <a:p>
            <a:pPr marL="285750" indent="-285750">
              <a:buFont typeface="Arial" panose="020B0A04020102020204" pitchFamily="34" charset="0"/>
              <a:buChar char="•"/>
            </a:pPr>
            <a:r>
              <a:rPr lang="en-US" altLang="zh-CN" dirty="0"/>
              <a:t>Presentation: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PPT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r>
              <a:rPr lang="en-US" altLang="zh-CN" dirty="0"/>
              <a:t>	</a:t>
            </a:r>
          </a:p>
          <a:p>
            <a:pPr marL="285750" indent="-285750">
              <a:buFont typeface="Arial" panose="020B0A04020102020204" pitchFamily="34" charset="0"/>
              <a:buChar char="•"/>
            </a:pPr>
            <a:r>
              <a:rPr lang="en-US" altLang="zh-CN" dirty="0"/>
              <a:t>Summary: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</p:txBody>
      </p:sp>
      <p:pic>
        <p:nvPicPr>
          <p:cNvPr id="5" name="声音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14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0"/>
    </mc:Choice>
    <mc:Fallback xmlns="">
      <p:transition spd="slow" advTm="4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3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Data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Clean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364" y="1520824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sz="2300" dirty="0"/>
              <a:t>We</a:t>
            </a:r>
            <a:r>
              <a:rPr lang="zh-CN" altLang="en-US" sz="2300" dirty="0"/>
              <a:t> </a:t>
            </a:r>
            <a:r>
              <a:rPr lang="en-US" altLang="zh-CN" sz="2300" dirty="0"/>
              <a:t>only</a:t>
            </a:r>
            <a:r>
              <a:rPr lang="zh-CN" altLang="en-US" sz="2300" dirty="0"/>
              <a:t> </a:t>
            </a:r>
            <a:r>
              <a:rPr lang="en-US" altLang="zh-CN" sz="2300" dirty="0"/>
              <a:t>study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from</a:t>
            </a:r>
            <a:r>
              <a:rPr lang="zh-CN" altLang="en-US" sz="2300" dirty="0"/>
              <a:t> </a:t>
            </a:r>
            <a:r>
              <a:rPr lang="en-US" altLang="zh-CN" sz="2300" dirty="0"/>
              <a:t>﻿Madison,</a:t>
            </a:r>
            <a:r>
              <a:rPr lang="zh-CN" altLang="en-US" sz="2300" dirty="0"/>
              <a:t> </a:t>
            </a:r>
            <a:r>
              <a:rPr lang="en-US" altLang="zh-CN" sz="2300" dirty="0"/>
              <a:t>Cleveland,</a:t>
            </a:r>
            <a:r>
              <a:rPr lang="zh-CN" altLang="en-US" sz="2300" dirty="0"/>
              <a:t> </a:t>
            </a:r>
            <a:r>
              <a:rPr lang="en-US" altLang="zh-CN" sz="2300" dirty="0"/>
              <a:t>Pittsburgh,</a:t>
            </a:r>
            <a:r>
              <a:rPr lang="zh-CN" altLang="en-US" sz="2300" dirty="0"/>
              <a:t> </a:t>
            </a:r>
            <a:r>
              <a:rPr lang="en-US" altLang="zh-CN" sz="2300" dirty="0"/>
              <a:t>Urbana-Champaign.</a:t>
            </a:r>
            <a:r>
              <a:rPr lang="zh-CN" altLang="en-US" sz="2300" dirty="0"/>
              <a:t> </a:t>
            </a:r>
            <a:r>
              <a:rPr lang="en-US" altLang="zh-CN" sz="2300" dirty="0"/>
              <a:t>Remove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who</a:t>
            </a:r>
            <a:r>
              <a:rPr lang="zh-CN" altLang="en-US" sz="2300" dirty="0"/>
              <a:t> </a:t>
            </a:r>
            <a:r>
              <a:rPr lang="en-US" altLang="zh-CN" sz="2300" dirty="0"/>
              <a:t>is</a:t>
            </a:r>
            <a:r>
              <a:rPr lang="zh-CN" altLang="en-US" sz="2300" dirty="0"/>
              <a:t> </a:t>
            </a:r>
            <a:r>
              <a:rPr lang="en-US" altLang="zh-CN" sz="2300" dirty="0"/>
              <a:t>far</a:t>
            </a:r>
            <a:r>
              <a:rPr lang="zh-CN" altLang="en-US" sz="2300" dirty="0"/>
              <a:t> </a:t>
            </a:r>
            <a:r>
              <a:rPr lang="en-US" altLang="zh-CN" sz="2300" dirty="0"/>
              <a:t>away</a:t>
            </a:r>
            <a:r>
              <a:rPr lang="zh-CN" altLang="en-US" sz="2300" dirty="0"/>
              <a:t> </a:t>
            </a:r>
            <a:r>
              <a:rPr lang="en-US" altLang="zh-CN" sz="2300" dirty="0"/>
              <a:t>from</a:t>
            </a:r>
            <a:r>
              <a:rPr lang="zh-CN" altLang="en-US" sz="2300" dirty="0"/>
              <a:t> </a:t>
            </a:r>
            <a:r>
              <a:rPr lang="en-US" altLang="zh-CN" sz="2300" dirty="0"/>
              <a:t>centers</a:t>
            </a:r>
            <a:r>
              <a:rPr lang="zh-CN" altLang="en-US" sz="2300" dirty="0"/>
              <a:t> </a:t>
            </a:r>
            <a:r>
              <a:rPr lang="en-US" altLang="zh-CN" sz="2300" dirty="0"/>
              <a:t>of</a:t>
            </a:r>
            <a:r>
              <a:rPr lang="zh-CN" altLang="en-US" sz="2300" dirty="0"/>
              <a:t> </a:t>
            </a:r>
            <a:r>
              <a:rPr lang="en-US" altLang="zh-CN" sz="2300" dirty="0"/>
              <a:t>the</a:t>
            </a:r>
            <a:r>
              <a:rPr lang="zh-CN" altLang="en-US" sz="2300" dirty="0"/>
              <a:t> </a:t>
            </a:r>
            <a:r>
              <a:rPr lang="en-US" altLang="zh-CN" sz="2300" dirty="0"/>
              <a:t>four</a:t>
            </a:r>
            <a:r>
              <a:rPr lang="zh-CN" altLang="en-US" sz="2300" dirty="0"/>
              <a:t> </a:t>
            </a:r>
            <a:r>
              <a:rPr lang="en-US" altLang="zh-CN" sz="2300" dirty="0"/>
              <a:t>cities.</a:t>
            </a:r>
          </a:p>
          <a:p>
            <a:endParaRPr lang="en-US" altLang="zh-CN" sz="2300" dirty="0"/>
          </a:p>
          <a:p>
            <a:r>
              <a:rPr lang="en-US" altLang="zh-CN" sz="2300" dirty="0"/>
              <a:t>Select</a:t>
            </a:r>
            <a:r>
              <a:rPr lang="zh-CN" altLang="en-US" sz="2300" dirty="0"/>
              <a:t> </a:t>
            </a:r>
            <a:r>
              <a:rPr lang="en-US" altLang="zh-CN" sz="2300" dirty="0"/>
              <a:t>pizza</a:t>
            </a:r>
            <a:r>
              <a:rPr lang="zh-CN" altLang="en-US" sz="2300" dirty="0"/>
              <a:t> </a:t>
            </a:r>
            <a:r>
              <a:rPr lang="en-US" altLang="zh-CN" sz="2300" dirty="0"/>
              <a:t>business,</a:t>
            </a:r>
            <a:r>
              <a:rPr lang="zh-CN" altLang="en-US" sz="2300" dirty="0"/>
              <a:t> </a:t>
            </a:r>
            <a:r>
              <a:rPr lang="en-US" altLang="zh-CN" sz="2300" dirty="0"/>
              <a:t>there</a:t>
            </a:r>
            <a:r>
              <a:rPr lang="zh-CN" altLang="en-US" sz="2300" dirty="0"/>
              <a:t> </a:t>
            </a:r>
            <a:r>
              <a:rPr lang="en-US" altLang="zh-CN" sz="2300" dirty="0"/>
              <a:t>are</a:t>
            </a:r>
            <a:r>
              <a:rPr lang="zh-CN" altLang="en-US" sz="2300" dirty="0"/>
              <a:t> </a:t>
            </a:r>
            <a:r>
              <a:rPr lang="en-US" altLang="zh-CN" sz="2300" dirty="0"/>
              <a:t>about</a:t>
            </a:r>
            <a:r>
              <a:rPr lang="zh-CN" altLang="en-US" sz="2300" dirty="0"/>
              <a:t> </a:t>
            </a:r>
            <a:r>
              <a:rPr lang="en-US" altLang="zh-CN" sz="2300" dirty="0"/>
              <a:t>1500</a:t>
            </a:r>
            <a:r>
              <a:rPr lang="zh-CN" altLang="en-US" sz="2300" dirty="0"/>
              <a:t> </a:t>
            </a:r>
            <a:r>
              <a:rPr lang="en-US" altLang="zh-CN" sz="2300" dirty="0"/>
              <a:t>pizza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and</a:t>
            </a:r>
            <a:r>
              <a:rPr lang="zh-CN" altLang="en-US" sz="2300" dirty="0"/>
              <a:t> </a:t>
            </a:r>
            <a:r>
              <a:rPr lang="en-US" altLang="zh-CN" sz="2300" dirty="0"/>
              <a:t>67000</a:t>
            </a:r>
            <a:r>
              <a:rPr lang="zh-CN" altLang="en-US" sz="2300" dirty="0"/>
              <a:t> </a:t>
            </a:r>
            <a:r>
              <a:rPr lang="en-US" altLang="zh-CN" sz="2300" dirty="0"/>
              <a:t>related reviews.</a:t>
            </a:r>
            <a:r>
              <a:rPr lang="zh-CN" altLang="en-US" sz="2300" dirty="0"/>
              <a:t> </a:t>
            </a:r>
            <a:r>
              <a:rPr lang="en-US" altLang="zh-CN" sz="2300" dirty="0"/>
              <a:t>We</a:t>
            </a:r>
            <a:r>
              <a:rPr lang="zh-CN" altLang="en-US" sz="2300" dirty="0"/>
              <a:t> </a:t>
            </a:r>
            <a:r>
              <a:rPr lang="en-US" altLang="zh-CN" sz="2300" dirty="0"/>
              <a:t>think</a:t>
            </a:r>
            <a:r>
              <a:rPr lang="zh-CN" altLang="en-US" sz="2300" dirty="0"/>
              <a:t> </a:t>
            </a:r>
            <a:r>
              <a:rPr lang="en-US" altLang="zh-CN" sz="2300" dirty="0"/>
              <a:t>it</a:t>
            </a:r>
            <a:r>
              <a:rPr lang="zh-CN" altLang="en-US" sz="2300" dirty="0"/>
              <a:t> </a:t>
            </a:r>
            <a:r>
              <a:rPr lang="en-US" altLang="zh-CN" sz="2300" dirty="0"/>
              <a:t>is</a:t>
            </a:r>
            <a:r>
              <a:rPr lang="zh-CN" altLang="en-US" sz="2300" dirty="0"/>
              <a:t> </a:t>
            </a:r>
            <a:r>
              <a:rPr lang="en-US" altLang="zh-CN" sz="2300" dirty="0"/>
              <a:t>enough.</a:t>
            </a:r>
          </a:p>
          <a:p>
            <a:endParaRPr lang="en-US" altLang="zh-CN" sz="2300" dirty="0"/>
          </a:p>
          <a:p>
            <a:r>
              <a:rPr lang="en-US" altLang="zh-CN" sz="2300" dirty="0"/>
              <a:t>Clean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table</a:t>
            </a:r>
            <a:r>
              <a:rPr lang="zh-CN" altLang="en-US" sz="2300" dirty="0"/>
              <a:t> </a:t>
            </a:r>
            <a:r>
              <a:rPr lang="en-US" altLang="zh-CN" sz="2300" dirty="0"/>
              <a:t>whose</a:t>
            </a:r>
            <a:r>
              <a:rPr lang="zh-CN" altLang="en-US" sz="2300" dirty="0"/>
              <a:t> </a:t>
            </a:r>
            <a:r>
              <a:rPr lang="en-US" altLang="zh-CN" sz="2300" dirty="0"/>
              <a:t>null</a:t>
            </a:r>
            <a:r>
              <a:rPr lang="zh-CN" altLang="en-US" sz="2300" dirty="0"/>
              <a:t> </a:t>
            </a:r>
            <a:r>
              <a:rPr lang="en-US" altLang="zh-CN" sz="2300" dirty="0"/>
              <a:t>value</a:t>
            </a:r>
            <a:r>
              <a:rPr lang="zh-CN" altLang="en-US" sz="2300" dirty="0"/>
              <a:t> </a:t>
            </a:r>
            <a:r>
              <a:rPr lang="en-US" altLang="zh-CN" sz="2300" dirty="0"/>
              <a:t>ratio</a:t>
            </a:r>
            <a:r>
              <a:rPr lang="zh-CN" altLang="en-US" sz="2300" dirty="0"/>
              <a:t> </a:t>
            </a:r>
            <a:r>
              <a:rPr lang="en-US" altLang="zh-CN" sz="2300" dirty="0"/>
              <a:t>is</a:t>
            </a:r>
            <a:r>
              <a:rPr lang="zh-CN" altLang="en-US" sz="2300" dirty="0"/>
              <a:t> </a:t>
            </a:r>
            <a:r>
              <a:rPr lang="en-US" altLang="zh-CN" sz="2300" dirty="0"/>
              <a:t>too</a:t>
            </a:r>
            <a:r>
              <a:rPr lang="zh-CN" altLang="en-US" sz="2300" dirty="0"/>
              <a:t> </a:t>
            </a:r>
            <a:r>
              <a:rPr lang="en-US" altLang="zh-CN" sz="2300" dirty="0"/>
              <a:t>large.</a:t>
            </a:r>
            <a:r>
              <a:rPr lang="zh-CN" altLang="en-US" sz="2300" dirty="0"/>
              <a:t> </a:t>
            </a:r>
            <a:r>
              <a:rPr lang="en-US" altLang="zh-CN" sz="2300" dirty="0"/>
              <a:t>Clean</a:t>
            </a:r>
            <a:r>
              <a:rPr lang="zh-CN" altLang="en-US" sz="2300" dirty="0"/>
              <a:t> </a:t>
            </a:r>
            <a:r>
              <a:rPr lang="en-US" altLang="zh-CN" sz="2300" dirty="0"/>
              <a:t>every</a:t>
            </a:r>
            <a:r>
              <a:rPr lang="zh-CN" altLang="en-US" sz="2300" dirty="0"/>
              <a:t> </a:t>
            </a:r>
            <a:r>
              <a:rPr lang="en-US" altLang="zh-CN" sz="2300" dirty="0"/>
              <a:t>column</a:t>
            </a:r>
            <a:r>
              <a:rPr lang="zh-CN" altLang="en-US" sz="2300" dirty="0"/>
              <a:t> </a:t>
            </a:r>
            <a:r>
              <a:rPr lang="en-US" altLang="zh-CN" sz="2300" dirty="0"/>
              <a:t>values</a:t>
            </a:r>
            <a:r>
              <a:rPr lang="zh-CN" altLang="en-US" sz="2300" dirty="0"/>
              <a:t> </a:t>
            </a:r>
            <a:r>
              <a:rPr lang="en-US" altLang="zh-CN" sz="2300" dirty="0"/>
              <a:t>carefully.</a:t>
            </a:r>
            <a:r>
              <a:rPr lang="zh-CN" altLang="en-US" sz="2300" dirty="0"/>
              <a:t> </a:t>
            </a:r>
            <a:r>
              <a:rPr lang="en-US" altLang="zh-CN" sz="2300" dirty="0"/>
              <a:t>(More</a:t>
            </a:r>
            <a:r>
              <a:rPr lang="zh-CN" altLang="en-US" sz="2300" dirty="0"/>
              <a:t> </a:t>
            </a:r>
            <a:r>
              <a:rPr lang="en-US" altLang="zh-CN" sz="2300" dirty="0"/>
              <a:t>than</a:t>
            </a:r>
            <a:r>
              <a:rPr lang="zh-CN" altLang="en-US" sz="2300" dirty="0"/>
              <a:t> </a:t>
            </a:r>
            <a:r>
              <a:rPr lang="en-US" altLang="zh-CN" sz="2300" dirty="0"/>
              <a:t>20</a:t>
            </a:r>
            <a:r>
              <a:rPr lang="zh-CN" altLang="en-US" sz="2300" dirty="0"/>
              <a:t> </a:t>
            </a:r>
            <a:r>
              <a:rPr lang="en-US" altLang="zh-CN" sz="2300" dirty="0"/>
              <a:t>columns)</a:t>
            </a:r>
          </a:p>
          <a:p>
            <a:endParaRPr lang="en-US" altLang="zh-CN" sz="2300" dirty="0"/>
          </a:p>
          <a:p>
            <a:r>
              <a:rPr lang="en-US" altLang="zh-CN" sz="2300" dirty="0"/>
              <a:t>We</a:t>
            </a:r>
            <a:r>
              <a:rPr lang="zh-CN" altLang="en-US" sz="2300" dirty="0"/>
              <a:t> </a:t>
            </a:r>
            <a:r>
              <a:rPr lang="en-US" altLang="zh-CN" sz="2300" dirty="0"/>
              <a:t>focus</a:t>
            </a:r>
            <a:r>
              <a:rPr lang="zh-CN" altLang="en-US" sz="2300" dirty="0"/>
              <a:t> </a:t>
            </a:r>
            <a:r>
              <a:rPr lang="en-US" altLang="zh-CN" sz="2300" dirty="0"/>
              <a:t>only</a:t>
            </a:r>
            <a:r>
              <a:rPr lang="zh-CN" altLang="en-US" sz="2300" dirty="0"/>
              <a:t> </a:t>
            </a:r>
            <a:r>
              <a:rPr lang="en-US" altLang="zh-CN" sz="2300" dirty="0"/>
              <a:t>on</a:t>
            </a:r>
            <a:r>
              <a:rPr lang="zh-CN" altLang="en-US" sz="2300" dirty="0"/>
              <a:t> </a:t>
            </a:r>
            <a:r>
              <a:rPr lang="en-US" altLang="zh-CN" sz="2300" dirty="0"/>
              <a:t>reviews</a:t>
            </a:r>
            <a:r>
              <a:rPr lang="zh-CN" altLang="en-US" sz="2300" dirty="0"/>
              <a:t> </a:t>
            </a:r>
            <a:r>
              <a:rPr lang="en-US" altLang="zh-CN" sz="2300" dirty="0"/>
              <a:t>in</a:t>
            </a:r>
            <a:r>
              <a:rPr lang="zh-CN" altLang="en-US" sz="2300" dirty="0"/>
              <a:t> </a:t>
            </a:r>
            <a:r>
              <a:rPr lang="en-US" altLang="zh-CN" sz="2300" dirty="0"/>
              <a:t>English,</a:t>
            </a:r>
            <a:r>
              <a:rPr lang="zh-CN" altLang="en-US" sz="2300" dirty="0"/>
              <a:t> </a:t>
            </a:r>
            <a:r>
              <a:rPr lang="en-US" altLang="zh-CN" sz="2300" dirty="0"/>
              <a:t>remove</a:t>
            </a:r>
            <a:r>
              <a:rPr lang="zh-CN" altLang="en-US" sz="2300" dirty="0"/>
              <a:t> </a:t>
            </a:r>
            <a:r>
              <a:rPr lang="en-US" altLang="zh-CN" sz="2300" dirty="0"/>
              <a:t>other</a:t>
            </a:r>
            <a:r>
              <a:rPr lang="zh-CN" altLang="en-US" sz="2300" dirty="0"/>
              <a:t> </a:t>
            </a:r>
            <a:r>
              <a:rPr lang="en-US" altLang="zh-CN" sz="2300" dirty="0"/>
              <a:t>reviews.</a:t>
            </a:r>
          </a:p>
          <a:p>
            <a:endParaRPr lang="en-US" altLang="zh-CN" sz="2300" dirty="0"/>
          </a:p>
          <a:p>
            <a:endParaRPr lang="en-US" altLang="zh-CN" sz="2300" dirty="0"/>
          </a:p>
          <a:p>
            <a:endParaRPr lang="en-US" altLang="zh-CN" sz="2300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7"/>
    </mc:Choice>
    <mc:Fallback xmlns="">
      <p:transition spd="slow" advTm="16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91" y="-1151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Exploratory Data Analysis</a:t>
            </a:r>
          </a:p>
        </p:txBody>
      </p:sp>
      <p:graphicFrame>
        <p:nvGraphicFramePr>
          <p:cNvPr id="31" name="Table 31"/>
          <p:cNvGraphicFramePr>
            <a:graphicFrameLocks noGrp="1"/>
          </p:cNvGraphicFramePr>
          <p:nvPr/>
        </p:nvGraphicFramePr>
        <p:xfrm>
          <a:off x="7134573" y="4582964"/>
          <a:ext cx="39762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8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Word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pizza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97915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good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40169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place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36894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…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…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885635" y="4188131"/>
            <a:ext cx="36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15537" y="1156563"/>
            <a:ext cx="3886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classifie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city,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growth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month.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b="1" dirty="0"/>
              <a:t>salad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b="1" dirty="0"/>
              <a:t>positive</a:t>
            </a:r>
            <a:r>
              <a:rPr lang="zh-CN" altLang="en-US" b="1" dirty="0"/>
              <a:t> </a:t>
            </a:r>
            <a:r>
              <a:rPr lang="en-US" altLang="zh-CN" b="1" dirty="0"/>
              <a:t>words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r>
              <a:rPr lang="zh-CN" altLang="en-US" dirty="0"/>
              <a:t> </a:t>
            </a:r>
            <a:r>
              <a:rPr lang="en-US" altLang="zh-CN" dirty="0"/>
              <a:t>occur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stars</a:t>
            </a:r>
          </a:p>
          <a:p>
            <a:endParaRPr lang="en-US" altLang="zh-CN" dirty="0"/>
          </a:p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5" name="Picture 34" descr="Chart, bar char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109" y="676145"/>
            <a:ext cx="3706998" cy="247133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84793" y="5186475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>
            <a:off x="2130660" y="5186475"/>
            <a:ext cx="122211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4864318" y="5186475"/>
            <a:ext cx="164562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803804" y="4540084"/>
            <a:ext cx="2033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Split</a:t>
            </a:r>
            <a:r>
              <a:rPr lang="zh-CN" altLang="en-US" sz="1600" dirty="0"/>
              <a:t> </a:t>
            </a:r>
            <a:r>
              <a:rPr lang="en-US" altLang="zh-CN" sz="1600" dirty="0"/>
              <a:t>reviews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Use</a:t>
            </a:r>
            <a:r>
              <a:rPr lang="zh-CN" altLang="en-US" sz="1600" dirty="0"/>
              <a:t> </a:t>
            </a:r>
            <a:r>
              <a:rPr lang="en-US" altLang="zh-CN" sz="1600" dirty="0"/>
              <a:t>lowercase</a:t>
            </a:r>
            <a:endParaRPr lang="en-US" sz="1600" dirty="0"/>
          </a:p>
        </p:txBody>
      </p:sp>
      <p:graphicFrame>
        <p:nvGraphicFramePr>
          <p:cNvPr id="45" name="Table 45"/>
          <p:cNvGraphicFramePr>
            <a:graphicFrameLocks noGrp="1"/>
          </p:cNvGraphicFramePr>
          <p:nvPr/>
        </p:nvGraphicFramePr>
        <p:xfrm>
          <a:off x="3671966" y="4354664"/>
          <a:ext cx="9698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Word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places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4762337" y="4354664"/>
            <a:ext cx="2220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Remove</a:t>
            </a:r>
            <a:r>
              <a:rPr lang="zh-CN" altLang="en-US" sz="1600" dirty="0"/>
              <a:t> </a:t>
            </a:r>
            <a:r>
              <a:rPr lang="en-US" altLang="zh-CN" sz="1600" dirty="0"/>
              <a:t>stop words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L</a:t>
            </a:r>
            <a:r>
              <a:rPr lang="en-US" sz="1600" dirty="0"/>
              <a:t>emmatize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Count</a:t>
            </a:r>
            <a:r>
              <a:rPr lang="zh-CN" altLang="en-US" sz="1600" dirty="0"/>
              <a:t> </a:t>
            </a:r>
            <a:r>
              <a:rPr lang="en-US" altLang="zh-CN" sz="1600" dirty="0"/>
              <a:t>frequency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6593672" y="3059668"/>
            <a:ext cx="89698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Stars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207" y="449301"/>
            <a:ext cx="34004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  <p:sp>
        <p:nvSpPr>
          <p:cNvPr id="16" name="TextBox 46"/>
          <p:cNvSpPr txBox="1"/>
          <p:nvPr/>
        </p:nvSpPr>
        <p:spPr>
          <a:xfrm>
            <a:off x="10414419" y="3511484"/>
            <a:ext cx="89698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Stars</a:t>
            </a:r>
            <a:endParaRPr lang="en-US" dirty="0"/>
          </a:p>
        </p:txBody>
      </p:sp>
      <p:sp>
        <p:nvSpPr>
          <p:cNvPr id="17" name="TextBox 46"/>
          <p:cNvSpPr txBox="1"/>
          <p:nvPr/>
        </p:nvSpPr>
        <p:spPr>
          <a:xfrm rot="16200000">
            <a:off x="7844372" y="1841732"/>
            <a:ext cx="173967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Num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stars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10"/>
    </mc:Choice>
    <mc:Fallback xmlns="">
      <p:transition spd="slow" advTm="17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545" y="-1705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Our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Target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and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 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254" y="1502351"/>
            <a:ext cx="10901218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b="1" dirty="0"/>
              <a:t>target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business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b="1" dirty="0"/>
              <a:t>pizza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business</a:t>
            </a:r>
            <a:r>
              <a:rPr lang="zh-CN" altLang="en-US" sz="2000" b="1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four</a:t>
            </a:r>
            <a:r>
              <a:rPr lang="zh-CN" altLang="en-US" sz="2000" dirty="0"/>
              <a:t> </a:t>
            </a:r>
            <a:r>
              <a:rPr lang="en-US" altLang="zh-CN" sz="2000" dirty="0"/>
              <a:t>cities.</a:t>
            </a:r>
          </a:p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b="1" dirty="0"/>
              <a:t>1500</a:t>
            </a:r>
            <a:r>
              <a:rPr lang="zh-CN" altLang="en-US" sz="2000" dirty="0"/>
              <a:t> </a:t>
            </a:r>
            <a:r>
              <a:rPr lang="en-US" altLang="zh-CN" sz="2000" dirty="0"/>
              <a:t>open</a:t>
            </a:r>
            <a:r>
              <a:rPr lang="zh-CN" altLang="en-US" sz="2000" dirty="0"/>
              <a:t> </a:t>
            </a:r>
            <a:r>
              <a:rPr lang="en-US" altLang="zh-CN" sz="2000" dirty="0"/>
              <a:t>pizza</a:t>
            </a:r>
            <a:r>
              <a:rPr lang="zh-CN" altLang="en-US" sz="2000" dirty="0"/>
              <a:t> </a:t>
            </a:r>
            <a:r>
              <a:rPr lang="en-US" altLang="zh-CN" sz="2000" dirty="0"/>
              <a:t>businesses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b="1" dirty="0"/>
              <a:t>67000</a:t>
            </a:r>
            <a:r>
              <a:rPr lang="zh-CN" altLang="en-US" sz="2000" dirty="0"/>
              <a:t> </a:t>
            </a:r>
            <a:r>
              <a:rPr lang="en-US" altLang="zh-CN" sz="2000" dirty="0"/>
              <a:t>related</a:t>
            </a:r>
            <a:r>
              <a:rPr lang="zh-CN" altLang="en-US" sz="2000" dirty="0"/>
              <a:t> </a:t>
            </a:r>
            <a:r>
              <a:rPr lang="en-US" altLang="zh-CN" sz="2000" dirty="0"/>
              <a:t>reviews.</a:t>
            </a:r>
          </a:p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decide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raise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three</a:t>
            </a:r>
            <a:r>
              <a:rPr lang="zh-CN" altLang="en-US" sz="2000" dirty="0"/>
              <a:t> </a:t>
            </a:r>
            <a:r>
              <a:rPr lang="en-US" altLang="zh-CN" sz="2000" dirty="0"/>
              <a:t>aspects: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Business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suggestion:</a:t>
            </a:r>
            <a:r>
              <a:rPr lang="zh-CN" altLang="en-US" sz="2000" b="1" dirty="0"/>
              <a:t> </a:t>
            </a:r>
            <a:r>
              <a:rPr lang="en-US" altLang="zh-CN" sz="2000" dirty="0"/>
              <a:t>Which business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 are highly related to your business 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rating,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offering</a:t>
            </a:r>
            <a:r>
              <a:rPr lang="zh-CN" altLang="en-US" sz="2000" dirty="0"/>
              <a:t> </a:t>
            </a:r>
            <a:r>
              <a:rPr lang="en-US" altLang="zh-CN" sz="2000" dirty="0"/>
              <a:t>alcohol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not,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should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do?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business_city.json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Menu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suggestion:</a:t>
            </a:r>
            <a:r>
              <a:rPr lang="zh-CN" altLang="en-US" sz="2000" b="1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expand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menu,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highly</a:t>
            </a:r>
            <a:r>
              <a:rPr lang="zh-CN" altLang="en-US" sz="2000" dirty="0"/>
              <a:t> </a:t>
            </a:r>
            <a:r>
              <a:rPr lang="en-US" altLang="zh-CN" sz="2000" dirty="0"/>
              <a:t>related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whether</a:t>
            </a:r>
            <a:r>
              <a:rPr lang="zh-CN" altLang="en-US" sz="2000" dirty="0"/>
              <a:t> </a:t>
            </a:r>
            <a:r>
              <a:rPr lang="en-US" altLang="zh-CN" sz="2000" dirty="0"/>
              <a:t>add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it?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review_city.json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Review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suggestion:</a:t>
            </a:r>
            <a:r>
              <a:rPr lang="zh-CN" altLang="en-US" sz="2000" b="1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every</a:t>
            </a:r>
            <a:r>
              <a:rPr lang="zh-CN" altLang="en-US" sz="2000" dirty="0"/>
              <a:t> </a:t>
            </a:r>
            <a:r>
              <a:rPr lang="en-US" altLang="zh-CN" sz="2000" dirty="0"/>
              <a:t>business,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food or service are customers mainly complaint or praise? How they mention in review and what can business do next?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review_city.json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02"/>
    </mc:Choice>
    <mc:Fallback xmlns="">
      <p:transition spd="slow" advTm="3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91" y="94095"/>
            <a:ext cx="10515600" cy="1325563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Suggestion-Method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687" y="1061040"/>
            <a:ext cx="11650422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business.json</a:t>
            </a:r>
            <a:endParaRPr lang="en-US" altLang="zh-CN" sz="2000" dirty="0"/>
          </a:p>
          <a:p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method:</a:t>
            </a:r>
            <a:r>
              <a:rPr lang="zh-CN" altLang="en-US" sz="2000" dirty="0"/>
              <a:t> </a:t>
            </a:r>
            <a:r>
              <a:rPr lang="en-US" altLang="zh-CN" sz="2000" dirty="0"/>
              <a:t>ANOVA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T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Check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  <a:r>
              <a:rPr lang="zh-CN" altLang="en-US" sz="2000" dirty="0"/>
              <a:t> </a:t>
            </a:r>
            <a:r>
              <a:rPr lang="en-US" altLang="zh-CN" sz="2000" dirty="0"/>
              <a:t>assumption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calculate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</a:p>
          <a:p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</a:t>
            </a:r>
            <a:r>
              <a:rPr lang="zh-CN" altLang="en-US" sz="2000" dirty="0"/>
              <a:t> </a:t>
            </a:r>
            <a:r>
              <a:rPr lang="en-US" altLang="zh-CN" sz="2000" dirty="0"/>
              <a:t>whose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  <a:r>
              <a:rPr lang="zh-CN" altLang="en-US" sz="2000" dirty="0"/>
              <a:t> </a:t>
            </a:r>
            <a:r>
              <a:rPr lang="en-US" altLang="zh-CN" sz="2000" dirty="0"/>
              <a:t>among</a:t>
            </a:r>
            <a:r>
              <a:rPr lang="zh-CN" altLang="en-US" sz="2000" dirty="0"/>
              <a:t> </a:t>
            </a:r>
            <a:r>
              <a:rPr lang="en-US" altLang="zh-CN" sz="2000" dirty="0"/>
              <a:t>options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option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higher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one.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sz="2000" dirty="0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427774" y="3981563"/>
          <a:ext cx="10912765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Option1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Option2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option2</a:t>
                      </a:r>
                      <a:endParaRPr lang="en-US" dirty="0"/>
                    </a:p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Y1=[3,4,5,3.5,2,...]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Y2=[1,2,2.5,1...]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Y1=[3,3,2,3.5,5,...]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Y2=[3,2,1,1...]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Y1=[3,3,4,3.5,5,...]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Y2=[2,2,2.5,3...]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0687" y="3346761"/>
            <a:ext cx="10999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option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high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Yelp?</a:t>
            </a:r>
            <a:r>
              <a:rPr lang="zh-CN" altLang="en-US" sz="2000" dirty="0"/>
              <a:t> </a:t>
            </a: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  </a:t>
            </a:r>
            <a:r>
              <a:rPr lang="en-US" altLang="zh-CN" sz="2000" dirty="0"/>
              <a:t>attributes.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4"/>
    </mc:Choice>
    <mc:Fallback xmlns="">
      <p:transition spd="slow" advTm="1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672" y="9727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Suggestion-Results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1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find</a:t>
            </a:r>
            <a:r>
              <a:rPr lang="zh-CN" altLang="en-US" sz="1800" dirty="0"/>
              <a:t> </a:t>
            </a:r>
            <a:r>
              <a:rPr lang="en-US" altLang="zh-CN" sz="1800" dirty="0"/>
              <a:t>9</a:t>
            </a:r>
            <a:r>
              <a:rPr lang="zh-CN" altLang="en-US" sz="1800" dirty="0"/>
              <a:t> </a:t>
            </a:r>
            <a:r>
              <a:rPr lang="en-US" altLang="zh-CN" sz="1800" dirty="0"/>
              <a:t>significant</a:t>
            </a:r>
            <a:r>
              <a:rPr lang="zh-CN" altLang="en-US" sz="1800" dirty="0"/>
              <a:t> </a:t>
            </a:r>
            <a:r>
              <a:rPr lang="en-US" altLang="zh-CN" sz="1800" dirty="0"/>
              <a:t>business</a:t>
            </a:r>
            <a:r>
              <a:rPr lang="zh-CN" altLang="en-US" sz="1800" dirty="0"/>
              <a:t> </a:t>
            </a:r>
            <a:r>
              <a:rPr lang="en-US" altLang="zh-CN" sz="1800" dirty="0"/>
              <a:t>attributes</a:t>
            </a:r>
            <a:r>
              <a:rPr lang="zh-CN" altLang="en-US" sz="1800" dirty="0"/>
              <a:t> </a:t>
            </a:r>
            <a:r>
              <a:rPr lang="en-US" altLang="zh-CN" sz="1800" dirty="0"/>
              <a:t>(part</a:t>
            </a:r>
            <a:r>
              <a:rPr lang="zh-CN" altLang="en-US" sz="1800" dirty="0"/>
              <a:t> </a:t>
            </a:r>
            <a:r>
              <a:rPr lang="en-US" altLang="zh-CN" sz="1800" dirty="0"/>
              <a:t>results):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sz="1800" dirty="0"/>
          </a:p>
        </p:txBody>
      </p:sp>
      <p:graphicFrame>
        <p:nvGraphicFramePr>
          <p:cNvPr id="4" name="Table 8"/>
          <p:cNvGraphicFramePr>
            <a:graphicFrameLocks noGrp="1"/>
          </p:cNvGraphicFramePr>
          <p:nvPr/>
        </p:nvGraphicFramePr>
        <p:xfrm>
          <a:off x="348671" y="1683764"/>
          <a:ext cx="11669155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High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Low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Suggestion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We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suggest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you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drink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0.21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We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suggest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you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We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suggest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you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Do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not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offer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Offer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You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check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quality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and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keep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food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fresh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on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way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if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you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offer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671" y="6063315"/>
            <a:ext cx="977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business.json</a:t>
            </a:r>
            <a:endParaRPr lang="en-US" altLang="zh-CN" dirty="0"/>
          </a:p>
          <a:p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dirty="0"/>
              <a:t>visit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there.</a:t>
            </a:r>
            <a:endParaRPr lang="en-US" dirty="0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2"/>
    </mc:Choice>
    <mc:Fallback xmlns="">
      <p:transition spd="slow" advTm="17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6" y="-636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Suggestion-Word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Rank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6096000" y="1904692"/>
          <a:ext cx="163714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Freq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pizza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97915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40169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36894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food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34945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29749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time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27346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like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22193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21334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9385105" y="1368181"/>
          <a:ext cx="1731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TF-IDF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pizza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Table 9"/>
          <p:cNvGraphicFramePr>
            <a:graphicFrameLocks noGrp="1"/>
          </p:cNvGraphicFramePr>
          <p:nvPr/>
        </p:nvGraphicFramePr>
        <p:xfrm>
          <a:off x="9171708" y="4156381"/>
          <a:ext cx="24014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Importance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delicious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0.0731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worst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772727" y="1468583"/>
            <a:ext cx="24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361297" y="975681"/>
            <a:ext cx="24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TF-IDF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077035" y="3740712"/>
            <a:ext cx="274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9604019">
            <a:off x="8042275" y="2669310"/>
            <a:ext cx="840509" cy="47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569824">
            <a:off x="8042739" y="4271216"/>
            <a:ext cx="840509" cy="47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7767" y="1653249"/>
            <a:ext cx="44743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A04020102020204" pitchFamily="34" charset="0"/>
              <a:buChar char="•"/>
            </a:pP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menu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suggestion.</a:t>
            </a:r>
          </a:p>
          <a:p>
            <a:pPr marL="285750" indent="-285750">
              <a:buFont typeface="Arial" panose="020B0A040201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A04020102020204" pitchFamily="34" charset="0"/>
              <a:buChar char="•"/>
            </a:pP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TF-IDF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tree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get word rank.</a:t>
            </a:r>
          </a:p>
          <a:p>
            <a:pPr marL="285750" indent="-285750">
              <a:buFont typeface="Arial" panose="020B0A040201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A04020102020204" pitchFamily="34" charset="0"/>
              <a:buChar char="•"/>
            </a:pPr>
            <a:r>
              <a:rPr lang="en-US" altLang="zh-CN" sz="2000" dirty="0"/>
              <a:t>TF-IDF is</a:t>
            </a:r>
            <a:r>
              <a:rPr lang="zh-CN" altLang="en-US" sz="2000" dirty="0"/>
              <a:t> </a:t>
            </a:r>
            <a:r>
              <a:rPr lang="en-US" altLang="zh-CN" sz="2000" dirty="0"/>
              <a:t>focused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occurrence</a:t>
            </a:r>
            <a:r>
              <a:rPr lang="zh-CN" altLang="en-US" sz="2000" dirty="0"/>
              <a:t> </a:t>
            </a:r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tree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is focused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frequency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4"/>
    </mc:Choice>
    <mc:Fallback xmlns="">
      <p:transition spd="slow" advTm="14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0891" y="-133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Suggestion-Word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List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11" name="Table 9"/>
          <p:cNvGraphicFramePr>
            <a:graphicFrameLocks noGrp="1"/>
          </p:cNvGraphicFramePr>
          <p:nvPr/>
        </p:nvGraphicFramePr>
        <p:xfrm>
          <a:off x="1087337" y="1353561"/>
          <a:ext cx="1731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TF-IDF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pizza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9"/>
          <p:cNvGraphicFramePr>
            <a:graphicFrameLocks noGrp="1"/>
          </p:cNvGraphicFramePr>
          <p:nvPr/>
        </p:nvGraphicFramePr>
        <p:xfrm>
          <a:off x="819482" y="4318017"/>
          <a:ext cx="24014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Importance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delicious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0.0731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worst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09071" y="937892"/>
            <a:ext cx="24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TF-IDF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4809" y="3902348"/>
            <a:ext cx="274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4160981" y="765893"/>
          <a:ext cx="1731818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Important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Noun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food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waiter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delivery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6849982" y="765893"/>
          <a:ext cx="236450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64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Food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Noun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salad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chicken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beer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167801" y="3133827"/>
          <a:ext cx="1731817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Positive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good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affordable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nice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Right Arrow 18"/>
          <p:cNvSpPr/>
          <p:nvPr/>
        </p:nvSpPr>
        <p:spPr>
          <a:xfrm>
            <a:off x="3084945" y="2087418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950526" y="1958287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849982" y="3128437"/>
          <a:ext cx="2865341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65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Important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positive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affordable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delicious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respectful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ight Arrow 21"/>
          <p:cNvSpPr/>
          <p:nvPr/>
        </p:nvSpPr>
        <p:spPr>
          <a:xfrm rot="19360202">
            <a:off x="3372305" y="4341242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6096000" y="3814541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4180725" y="5040590"/>
          <a:ext cx="1731817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Negative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bad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expensive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rude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6849981" y="5023109"/>
          <a:ext cx="2865341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65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Important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negative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expensive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rude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delayed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Right Arrow 26"/>
          <p:cNvSpPr/>
          <p:nvPr/>
        </p:nvSpPr>
        <p:spPr>
          <a:xfrm>
            <a:off x="6125775" y="5598120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749461">
            <a:off x="3411553" y="5474723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439563" y="1773621"/>
            <a:ext cx="275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Menu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762614" y="3833736"/>
            <a:ext cx="275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767938" y="5685927"/>
            <a:ext cx="275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endParaRPr lang="en-US" dirty="0"/>
          </a:p>
        </p:txBody>
      </p:sp>
      <p:sp>
        <p:nvSpPr>
          <p:cNvPr id="33" name="Rounded Rectangular Callout 32"/>
          <p:cNvSpPr/>
          <p:nvPr/>
        </p:nvSpPr>
        <p:spPr>
          <a:xfrm rot="886375">
            <a:off x="9795107" y="2745882"/>
            <a:ext cx="1584960" cy="89510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endParaRPr lang="en-US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33"/>
    </mc:Choice>
    <mc:Fallback xmlns="">
      <p:transition spd="slow" advTm="38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2537</Words>
  <Application>Microsoft Macintosh PowerPoint</Application>
  <PresentationFormat>Widescreen</PresentationFormat>
  <Paragraphs>654</Paragraphs>
  <Slides>26</Slides>
  <Notes>1</Notes>
  <HiddenSlides>0</HiddenSlides>
  <MMClips>26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等线</vt:lpstr>
      <vt:lpstr>Arial</vt:lpstr>
      <vt:lpstr>Calibri</vt:lpstr>
      <vt:lpstr>Calibri Light</vt:lpstr>
      <vt:lpstr>Office Theme</vt:lpstr>
      <vt:lpstr>1_Office Theme</vt:lpstr>
      <vt:lpstr>STAT628-Module 3    Suggestion for pizza business </vt:lpstr>
      <vt:lpstr>Introduction and Preparation</vt:lpstr>
      <vt:lpstr>Data Clean</vt:lpstr>
      <vt:lpstr>Exploratory Data Analysis</vt:lpstr>
      <vt:lpstr>Our Target Business and Suggestion </vt:lpstr>
      <vt:lpstr>Business Suggestion-Method </vt:lpstr>
      <vt:lpstr>Business Suggestion-Results &amp; Suggestion</vt:lpstr>
      <vt:lpstr>Menu Suggestion &amp; Review Suggestion-Word Rank</vt:lpstr>
      <vt:lpstr>Menu Suggestion &amp; Review Suggestion-Word List</vt:lpstr>
      <vt:lpstr>Menu Suggestion-Method</vt:lpstr>
      <vt:lpstr>Menu Suggestion-Results &amp; Suggestion</vt:lpstr>
      <vt:lpstr>Review Suggestion-Review Attitude Function</vt:lpstr>
      <vt:lpstr>Review Suggestion-Review Split</vt:lpstr>
      <vt:lpstr>Review Suggestion-Review Matrix</vt:lpstr>
      <vt:lpstr>Review Suggestion-Significance test</vt:lpstr>
      <vt:lpstr>Review Suggestion-Results</vt:lpstr>
      <vt:lpstr>Review Suggestion-How We Give Suggestion</vt:lpstr>
      <vt:lpstr>Review Suggestion-How We Give Suggestion</vt:lpstr>
      <vt:lpstr>Shiny Application-Basic Information </vt:lpstr>
      <vt:lpstr>Shiny Application-Basic Information </vt:lpstr>
      <vt:lpstr>Shiny Application-Basic Information </vt:lpstr>
      <vt:lpstr>Shiny Application-Business Suggestion</vt:lpstr>
      <vt:lpstr>Shiny Application-Menu Suggestion</vt:lpstr>
      <vt:lpstr>Shiny Application-Review Suggestion 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STAT628-Module 3    Suggestion for pizza business</dc:title>
  <dc:creator>Wang Enze</dc:creator>
  <cp:lastModifiedBy>Wang Enze</cp:lastModifiedBy>
  <cp:revision>19</cp:revision>
  <dcterms:created xsi:type="dcterms:W3CDTF">2020-11-26T16:23:11Z</dcterms:created>
  <dcterms:modified xsi:type="dcterms:W3CDTF">2020-11-26T16:51:15Z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